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Relationship Id="rId5" Type="http://schemas.openxmlformats.org/officeDocument/2006/relationships/image" Target="../media/image21.jpg"/><Relationship Id="rId6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499875" y="2981825"/>
            <a:ext cx="2003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/>
              <a:t>ع ورت  ک ا م</a:t>
            </a:r>
            <a:endParaRPr sz="3000"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13658" l="14070" r="14069" t="6505"/>
          <a:stretch/>
        </p:blipFill>
        <p:spPr>
          <a:xfrm>
            <a:off x="3499875" y="806125"/>
            <a:ext cx="2003400" cy="198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025000" y="488250"/>
            <a:ext cx="2692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9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00" y="2579383"/>
            <a:ext cx="2244109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1688" y="2579383"/>
            <a:ext cx="2015118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6806" y="2579383"/>
            <a:ext cx="2167778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0043" y="2571750"/>
            <a:ext cx="1969320" cy="1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27800" y="4180725"/>
            <a:ext cx="182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Sell your services and earn.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701350" y="4180725"/>
            <a:ext cx="164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Work for what you love the most.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4593125" y="4180725"/>
            <a:ext cx="2015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 employed.</a:t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6922299" y="4180725"/>
            <a:ext cx="164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Connect with women and build a network.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427800" y="355650"/>
            <a:ext cx="859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stop solution for financial stability, opportunity building platform and secure marketplace for women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Business Model    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471900" y="1700000"/>
            <a:ext cx="7736400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revenue model of FindHer is based on charging a fee for every successful service performed through the platform:</a:t>
            </a:r>
            <a:endParaRPr b="0" i="0" sz="1400" u="none" cap="none" strike="noStrike"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3B5E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Service Provider is charged a variable fee based on the billing of service whether its an hourly or a fixed price service.</a:t>
            </a:r>
            <a:endParaRPr b="0" i="0" sz="1400" u="none" cap="none" strike="noStrike"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3B5E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Service consumer is charged a fixed percentage of the service that she has consumed. </a:t>
            </a:r>
            <a:endParaRPr b="0" i="0" sz="1400" u="none" cap="none" strike="noStrike"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Competitive Advantages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471900" y="1760512"/>
            <a:ext cx="7736400" cy="2446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-Insured Services: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The users are provided with an additional option of insurance coverage to 	 	   purchase protection against unexpected financial losses.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- Loyalty Points: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Users are awarded loyalty points on every successful service transaction.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These points can be redeemed by availing discounts on future services.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The other incentive includes ranking of users based on these points.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Technologies</a:t>
            </a:r>
            <a:endParaRPr/>
          </a:p>
        </p:txBody>
      </p:sp>
      <p:grpSp>
        <p:nvGrpSpPr>
          <p:cNvPr id="172" name="Google Shape;172;p28"/>
          <p:cNvGrpSpPr/>
          <p:nvPr/>
        </p:nvGrpSpPr>
        <p:grpSpPr>
          <a:xfrm>
            <a:off x="1168710" y="2584063"/>
            <a:ext cx="1038281" cy="1038281"/>
            <a:chOff x="6476064" y="2760173"/>
            <a:chExt cx="1520400" cy="1520400"/>
          </a:xfrm>
        </p:grpSpPr>
        <p:sp>
          <p:nvSpPr>
            <p:cNvPr id="173" name="Google Shape;173;p28"/>
            <p:cNvSpPr/>
            <p:nvPr/>
          </p:nvSpPr>
          <p:spPr>
            <a:xfrm>
              <a:off x="6476064" y="2760173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24861" y="3136525"/>
              <a:ext cx="1022830" cy="76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28"/>
          <p:cNvGrpSpPr/>
          <p:nvPr/>
        </p:nvGrpSpPr>
        <p:grpSpPr>
          <a:xfrm>
            <a:off x="3833015" y="2584066"/>
            <a:ext cx="3192165" cy="1038281"/>
            <a:chOff x="-1818225" y="2383823"/>
            <a:chExt cx="4674426" cy="1520400"/>
          </a:xfrm>
        </p:grpSpPr>
        <p:sp>
          <p:nvSpPr>
            <p:cNvPr id="176" name="Google Shape;176;p28"/>
            <p:cNvSpPr/>
            <p:nvPr/>
          </p:nvSpPr>
          <p:spPr>
            <a:xfrm>
              <a:off x="-241211" y="2383823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818225" y="2484324"/>
              <a:ext cx="4674426" cy="131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28"/>
          <p:cNvGrpSpPr/>
          <p:nvPr/>
        </p:nvGrpSpPr>
        <p:grpSpPr>
          <a:xfrm>
            <a:off x="3121905" y="2584057"/>
            <a:ext cx="1038281" cy="1038281"/>
            <a:chOff x="4408002" y="2347823"/>
            <a:chExt cx="1520400" cy="1520400"/>
          </a:xfrm>
        </p:grpSpPr>
        <p:sp>
          <p:nvSpPr>
            <p:cNvPr id="179" name="Google Shape;179;p28"/>
            <p:cNvSpPr/>
            <p:nvPr/>
          </p:nvSpPr>
          <p:spPr>
            <a:xfrm>
              <a:off x="4408002" y="2347823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6788" y="2496234"/>
              <a:ext cx="1022850" cy="1223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28"/>
          <p:cNvGrpSpPr/>
          <p:nvPr/>
        </p:nvGrpSpPr>
        <p:grpSpPr>
          <a:xfrm>
            <a:off x="6659768" y="2596338"/>
            <a:ext cx="1038281" cy="1038281"/>
            <a:chOff x="7332314" y="1191148"/>
            <a:chExt cx="1520400" cy="1520400"/>
          </a:xfrm>
        </p:grpSpPr>
        <p:sp>
          <p:nvSpPr>
            <p:cNvPr id="182" name="Google Shape;182;p28"/>
            <p:cNvSpPr/>
            <p:nvPr/>
          </p:nvSpPr>
          <p:spPr>
            <a:xfrm>
              <a:off x="7332314" y="1191148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40014" y="1398819"/>
              <a:ext cx="1105025" cy="11050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8"/>
          <p:cNvSpPr txBox="1"/>
          <p:nvPr/>
        </p:nvSpPr>
        <p:spPr>
          <a:xfrm>
            <a:off x="1228550" y="3740075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FLUTTER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3181738" y="3740075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AWS S3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4764750" y="3740075"/>
            <a:ext cx="13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AWS REKOGNITION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6689763" y="3740075"/>
            <a:ext cx="9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AWS RDS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459525" y="289375"/>
            <a:ext cx="8366100" cy="43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FLUTTER:</a:t>
            </a:r>
            <a:r>
              <a:rPr b="1" i="0" lang="en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for developing cross-platform applications.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S3: </a:t>
            </a:r>
            <a:r>
              <a:rPr b="1" i="0" lang="en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to store data(i.e portfolio, business analytics) for reduced cost and operational complexities.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REKOGNITION: 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for verifying identity of women using pre-trained models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RDS: 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for efficient database management without infrastructure and maintenance overhead.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FAQ’s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495475" y="2082750"/>
            <a:ext cx="7901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a long term relation is maintained between between client and customer , how will you earn?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Maintain badges and give good rating to customers so as to increase credibility and higher the rating , the lower the commission.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if a customer complains that the service provider had stolen my assets?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platform will have a partnership with insurance company.Each women(consumer) on placing the service order will commit to “Book with Insurance” policy and the company will be responsible for reimbursement  and also A negative rating will be assigned to the women service provider. On 3 consecutive warnings , legal action will be taken.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B83B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>
            <p:ph idx="4294967295" type="title"/>
          </p:nvPr>
        </p:nvSpPr>
        <p:spPr>
          <a:xfrm>
            <a:off x="311700" y="13115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rPr b="1" lang="en"/>
              <a:t>FindHer</a:t>
            </a:r>
            <a:endParaRPr b="1" i="1" sz="1600"/>
          </a:p>
        </p:txBody>
      </p:sp>
      <p:sp>
        <p:nvSpPr>
          <p:cNvPr id="205" name="Google Shape;205;p31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Subhan Saleem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206" name="Google Shape;206;p31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Ahsan Akhtar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207" name="Google Shape;207;p31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Ahmed Raza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208" name="Google Shape;208;p31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Mustafa Bawany</a:t>
            </a:r>
            <a:endParaRPr sz="1800">
              <a:solidFill>
                <a:srgbClr val="B83B5E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41739" l="9199" r="3583" t="9219"/>
          <a:stretch/>
        </p:blipFill>
        <p:spPr>
          <a:xfrm>
            <a:off x="4856650" y="13631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49494" l="7760" r="26080" t="0"/>
          <a:stretch/>
        </p:blipFill>
        <p:spPr>
          <a:xfrm>
            <a:off x="2638675" y="1348325"/>
            <a:ext cx="1644300" cy="167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5">
            <a:alphaModFix/>
          </a:blip>
          <a:srcRect b="28784" l="0" r="0" t="3661"/>
          <a:stretch/>
        </p:blipFill>
        <p:spPr>
          <a:xfrm>
            <a:off x="7074625" y="1351325"/>
            <a:ext cx="1644300" cy="166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6">
            <a:alphaModFix/>
          </a:blip>
          <a:srcRect b="18164" l="2928" r="6416" t="9343"/>
          <a:stretch/>
        </p:blipFill>
        <p:spPr>
          <a:xfrm>
            <a:off x="231700" y="1283675"/>
            <a:ext cx="1833300" cy="180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38" y="987600"/>
            <a:ext cx="8519926" cy="3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93650" y="4363775"/>
            <a:ext cx="68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: ILOSTAT, ILO modelled estimates, November 2021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904488" y="368250"/>
            <a:ext cx="73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Gender gap in labor force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724300" y="4363775"/>
            <a:ext cx="68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International Labour Organization, ILOSTAT database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613" y="1098800"/>
            <a:ext cx="5556775" cy="32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904488" y="368250"/>
            <a:ext cx="73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Percentage of female in labor force participation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Problem 1: Gender gap in labor force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800">
                <a:solidFill>
                  <a:schemeClr val="lt2"/>
                </a:solidFill>
              </a:rPr>
              <a:t>When women are employed, they tend to work in low-quality jobs in vulnerable conditions, and there is little improvement forecast in the near future.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Problem 2: Insecure working environment for skilled women.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2000"/>
              <a:t>Women’s participation in the labor market varies greatly.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2000"/>
              <a:t>Focusing on these issues is critical because female labor force participation is a key to promoting inclusive growth and achieving the Sustainable Development Goals.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390525" y="32840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User Survey</a:t>
            </a:r>
            <a:endParaRPr b="0" i="0" sz="6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8374" l="0" r="0" t="0"/>
          <a:stretch/>
        </p:blipFill>
        <p:spPr>
          <a:xfrm>
            <a:off x="1856425" y="1488950"/>
            <a:ext cx="1686900" cy="178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13785" l="24167" r="2287" t="0"/>
          <a:stretch/>
        </p:blipFill>
        <p:spPr>
          <a:xfrm>
            <a:off x="3589848" y="1488950"/>
            <a:ext cx="1775700" cy="188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0" l="7452" r="22814" t="23059"/>
          <a:stretch/>
        </p:blipFill>
        <p:spPr>
          <a:xfrm>
            <a:off x="5412265" y="1496106"/>
            <a:ext cx="1875300" cy="178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904500" y="3602000"/>
            <a:ext cx="73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“There is a need to form a common workplace where women can benefit from their skills like tailoring.”-Person 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973375" y="4217600"/>
            <a:ext cx="73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“There is a less female representation in the career of Tourist Guide for women only groups.”-Person 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213" y="1381263"/>
            <a:ext cx="3721575" cy="23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297575" y="49457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Where should I look for better earning opportunities ?</a:t>
            </a:r>
            <a:endParaRPr sz="2400"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463650" y="341402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How shall I make use of my skill set?</a:t>
            </a:r>
            <a:endParaRPr sz="2400"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6624800" y="39242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Remote workplace to sell services?</a:t>
            </a:r>
            <a:endParaRPr sz="2400"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6722475" y="341402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Safe environment to work?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18" name="Google Shape;118;p2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Key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Promote women’s economic rights and independence, including access to employment, appropriate working conditions and control over economic resources.  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Facilitate women’s equal access to resources, employment, markets and trade.   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Strengthen women’s economic capacity and commercial networks.  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Eliminate occupational segregation and all forms of employment discrimination.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oto Sans Symbols"/>
              <a:buChar char="▪"/>
            </a:pPr>
            <a:r>
              <a:rPr lang="en" sz="1200"/>
              <a:t>Create a competent marketplace for women.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